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2C68-D725-454B-9334-83DCAC3712CF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39D-B9D8-4969-B1ED-CDE094492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139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2C68-D725-454B-9334-83DCAC3712CF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39D-B9D8-4969-B1ED-CDE094492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44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2C68-D725-454B-9334-83DCAC3712CF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39D-B9D8-4969-B1ED-CDE094492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48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2C68-D725-454B-9334-83DCAC3712CF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39D-B9D8-4969-B1ED-CDE094492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616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2C68-D725-454B-9334-83DCAC3712CF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39D-B9D8-4969-B1ED-CDE094492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1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2C68-D725-454B-9334-83DCAC3712CF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39D-B9D8-4969-B1ED-CDE094492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626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2C68-D725-454B-9334-83DCAC3712CF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39D-B9D8-4969-B1ED-CDE094492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82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2C68-D725-454B-9334-83DCAC3712CF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39D-B9D8-4969-B1ED-CDE094492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73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2C68-D725-454B-9334-83DCAC3712CF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39D-B9D8-4969-B1ED-CDE094492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8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2C68-D725-454B-9334-83DCAC3712CF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39D-B9D8-4969-B1ED-CDE094492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520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2C68-D725-454B-9334-83DCAC3712CF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0B39D-B9D8-4969-B1ED-CDE094492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9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B2C68-D725-454B-9334-83DCAC3712CF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0B39D-B9D8-4969-B1ED-CDE094492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92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SB @*^ Explained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That’s SB 286</a:t>
            </a:r>
          </a:p>
        </p:txBody>
      </p:sp>
    </p:spTree>
    <p:extLst>
      <p:ext uri="{BB962C8B-B14F-4D97-AF65-F5344CB8AC3E}">
        <p14:creationId xmlns:p14="http://schemas.microsoft.com/office/powerpoint/2010/main" val="1876868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84" y="365126"/>
            <a:ext cx="8733064" cy="1325563"/>
          </a:xfrm>
        </p:spPr>
        <p:txBody>
          <a:bodyPr/>
          <a:lstStyle/>
          <a:p>
            <a:r>
              <a:rPr lang="en-US" dirty="0"/>
              <a:t>Part 5 – Multiple Days of Voting </a:t>
            </a:r>
            <a:br>
              <a:rPr lang="en-US" dirty="0"/>
            </a:br>
            <a:r>
              <a:rPr lang="en-US" sz="3800" dirty="0"/>
              <a:t>(again, for vote centers)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40026"/>
              </p:ext>
            </p:extLst>
          </p:nvPr>
        </p:nvGraphicFramePr>
        <p:xfrm>
          <a:off x="464457" y="1690689"/>
          <a:ext cx="8040914" cy="2836861"/>
        </p:xfrm>
        <a:graphic>
          <a:graphicData uri="http://schemas.openxmlformats.org/drawingml/2006/table">
            <a:tbl>
              <a:tblPr/>
              <a:tblGrid>
                <a:gridCol w="425746">
                  <a:extLst>
                    <a:ext uri="{9D8B030D-6E8A-4147-A177-3AD203B41FA5}">
                      <a16:colId xmlns:a16="http://schemas.microsoft.com/office/drawing/2014/main" val="1697180357"/>
                    </a:ext>
                  </a:extLst>
                </a:gridCol>
                <a:gridCol w="1349243">
                  <a:extLst>
                    <a:ext uri="{9D8B030D-6E8A-4147-A177-3AD203B41FA5}">
                      <a16:colId xmlns:a16="http://schemas.microsoft.com/office/drawing/2014/main" val="2826364293"/>
                    </a:ext>
                  </a:extLst>
                </a:gridCol>
                <a:gridCol w="6265925">
                  <a:extLst>
                    <a:ext uri="{9D8B030D-6E8A-4147-A177-3AD203B41FA5}">
                      <a16:colId xmlns:a16="http://schemas.microsoft.com/office/drawing/2014/main" val="2320627216"/>
                    </a:ext>
                  </a:extLst>
                </a:gridCol>
              </a:tblGrid>
              <a:tr h="772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Sec#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Section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711553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for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Electronic or printed roster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957050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Updated Voter Bill of Rights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495139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Procedures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for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Mandatory VBM Precincts (returning ballots)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3945967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VBM sending due to illness or disability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860692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declaration of intention for inspector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0636645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Processing VBM Ballots dropped off at poll place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04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971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84" y="365126"/>
            <a:ext cx="8733064" cy="1325563"/>
          </a:xfrm>
        </p:spPr>
        <p:txBody>
          <a:bodyPr/>
          <a:lstStyle/>
          <a:p>
            <a:r>
              <a:rPr lang="en-US" dirty="0"/>
              <a:t>Part 5 – Multiple Days of Voting </a:t>
            </a:r>
            <a:br>
              <a:rPr lang="en-US" dirty="0"/>
            </a:br>
            <a:r>
              <a:rPr lang="en-US" sz="3800" dirty="0"/>
              <a:t>(again, for vote centers)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64457" y="1690689"/>
          <a:ext cx="8040914" cy="2836861"/>
        </p:xfrm>
        <a:graphic>
          <a:graphicData uri="http://schemas.openxmlformats.org/drawingml/2006/table">
            <a:tbl>
              <a:tblPr/>
              <a:tblGrid>
                <a:gridCol w="425746">
                  <a:extLst>
                    <a:ext uri="{9D8B030D-6E8A-4147-A177-3AD203B41FA5}">
                      <a16:colId xmlns:a16="http://schemas.microsoft.com/office/drawing/2014/main" val="1697180357"/>
                    </a:ext>
                  </a:extLst>
                </a:gridCol>
                <a:gridCol w="1349243">
                  <a:extLst>
                    <a:ext uri="{9D8B030D-6E8A-4147-A177-3AD203B41FA5}">
                      <a16:colId xmlns:a16="http://schemas.microsoft.com/office/drawing/2014/main" val="2826364293"/>
                    </a:ext>
                  </a:extLst>
                </a:gridCol>
                <a:gridCol w="6265925">
                  <a:extLst>
                    <a:ext uri="{9D8B030D-6E8A-4147-A177-3AD203B41FA5}">
                      <a16:colId xmlns:a16="http://schemas.microsoft.com/office/drawing/2014/main" val="2320627216"/>
                    </a:ext>
                  </a:extLst>
                </a:gridCol>
              </a:tblGrid>
              <a:tr h="772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Sec#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Section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711553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for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Electronic or printed roster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957050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Updated Voter Bill of Rights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495139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Procedures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for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Mandatory VBM Precincts (returning ballots)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3945967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VBM sending due to illness or disability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860692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declaration of intention for inspector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0636645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Processing VBM Ballots dropped off at poll place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04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227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84" y="365126"/>
            <a:ext cx="8733064" cy="1325563"/>
          </a:xfrm>
        </p:spPr>
        <p:txBody>
          <a:bodyPr/>
          <a:lstStyle/>
          <a:p>
            <a:r>
              <a:rPr lang="en-US" dirty="0"/>
              <a:t>Part 6 – Cleanup Language </a:t>
            </a:r>
            <a:br>
              <a:rPr lang="en-US" dirty="0"/>
            </a:br>
            <a:r>
              <a:rPr lang="en-US" sz="3800" dirty="0"/>
              <a:t>(minor changes)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0065262"/>
              </p:ext>
            </p:extLst>
          </p:nvPr>
        </p:nvGraphicFramePr>
        <p:xfrm>
          <a:off x="464457" y="1690689"/>
          <a:ext cx="8040914" cy="3868840"/>
        </p:xfrm>
        <a:graphic>
          <a:graphicData uri="http://schemas.openxmlformats.org/drawingml/2006/table">
            <a:tbl>
              <a:tblPr/>
              <a:tblGrid>
                <a:gridCol w="435429">
                  <a:extLst>
                    <a:ext uri="{9D8B030D-6E8A-4147-A177-3AD203B41FA5}">
                      <a16:colId xmlns:a16="http://schemas.microsoft.com/office/drawing/2014/main" val="1697180357"/>
                    </a:ext>
                  </a:extLst>
                </a:gridCol>
                <a:gridCol w="1339560">
                  <a:extLst>
                    <a:ext uri="{9D8B030D-6E8A-4147-A177-3AD203B41FA5}">
                      <a16:colId xmlns:a16="http://schemas.microsoft.com/office/drawing/2014/main" val="2826364293"/>
                    </a:ext>
                  </a:extLst>
                </a:gridCol>
                <a:gridCol w="6265925">
                  <a:extLst>
                    <a:ext uri="{9D8B030D-6E8A-4147-A177-3AD203B41FA5}">
                      <a16:colId xmlns:a16="http://schemas.microsoft.com/office/drawing/2014/main" val="2320627216"/>
                    </a:ext>
                  </a:extLst>
                </a:gridCol>
              </a:tblGrid>
              <a:tr h="772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Sec#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Section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711553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Ensuring secrecy of ballots returned to polling places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957050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Compensation to precinct boards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495139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away from work/service for voting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3945967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VBM Applications to not be included in VBM packets.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860692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14105.1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VIG at polling places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0636645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14105.3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Referencing HAVA 2002.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04096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Securing ballot containers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8321213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What to post at polling places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1649749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Poll place voter list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1472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6891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84" y="365126"/>
            <a:ext cx="8733064" cy="1325563"/>
          </a:xfrm>
        </p:spPr>
        <p:txBody>
          <a:bodyPr/>
          <a:lstStyle/>
          <a:p>
            <a:r>
              <a:rPr lang="en-US" dirty="0"/>
              <a:t>Part 7 – Kitchen Sink/Other Stuff </a:t>
            </a:r>
            <a:br>
              <a:rPr lang="en-US" dirty="0"/>
            </a:br>
            <a:r>
              <a:rPr lang="en-US" sz="3800" dirty="0"/>
              <a:t>(probably not vote center related)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8642033"/>
              </p:ext>
            </p:extLst>
          </p:nvPr>
        </p:nvGraphicFramePr>
        <p:xfrm>
          <a:off x="464457" y="1690689"/>
          <a:ext cx="8040914" cy="3265205"/>
        </p:xfrm>
        <a:graphic>
          <a:graphicData uri="http://schemas.openxmlformats.org/drawingml/2006/table">
            <a:tbl>
              <a:tblPr/>
              <a:tblGrid>
                <a:gridCol w="435429">
                  <a:extLst>
                    <a:ext uri="{9D8B030D-6E8A-4147-A177-3AD203B41FA5}">
                      <a16:colId xmlns:a16="http://schemas.microsoft.com/office/drawing/2014/main" val="1697180357"/>
                    </a:ext>
                  </a:extLst>
                </a:gridCol>
                <a:gridCol w="1339560">
                  <a:extLst>
                    <a:ext uri="{9D8B030D-6E8A-4147-A177-3AD203B41FA5}">
                      <a16:colId xmlns:a16="http://schemas.microsoft.com/office/drawing/2014/main" val="2826364293"/>
                    </a:ext>
                  </a:extLst>
                </a:gridCol>
                <a:gridCol w="6265925">
                  <a:extLst>
                    <a:ext uri="{9D8B030D-6E8A-4147-A177-3AD203B41FA5}">
                      <a16:colId xmlns:a16="http://schemas.microsoft.com/office/drawing/2014/main" val="2320627216"/>
                    </a:ext>
                  </a:extLst>
                </a:gridCol>
              </a:tblGrid>
              <a:tr h="772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Sec#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Section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711553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changes to procedures to accommodate multiple days of voting for Military/Overseas returning to country.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957050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Cleanup to language for re-issuing VBM ballots to Military voters who return to country.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495139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Language requirements posted for voters requesting assistance.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3945967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Securing voter list for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epollbooks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860692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Electronic preservation of roster from epollbooks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0636645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Electronic preservation of roster from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epollbooks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04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9262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84" y="365126"/>
            <a:ext cx="8733064" cy="1325563"/>
          </a:xfrm>
        </p:spPr>
        <p:txBody>
          <a:bodyPr/>
          <a:lstStyle/>
          <a:p>
            <a:r>
              <a:rPr lang="en-US" dirty="0"/>
              <a:t>Part 8 – Multiple Changes per Section </a:t>
            </a:r>
            <a:br>
              <a:rPr lang="en-US" dirty="0"/>
            </a:br>
            <a:r>
              <a:rPr lang="en-US" sz="3800" dirty="0"/>
              <a:t>(read these carefully)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7785800"/>
              </p:ext>
            </p:extLst>
          </p:nvPr>
        </p:nvGraphicFramePr>
        <p:xfrm>
          <a:off x="464457" y="1690689"/>
          <a:ext cx="8040914" cy="3306022"/>
        </p:xfrm>
        <a:graphic>
          <a:graphicData uri="http://schemas.openxmlformats.org/drawingml/2006/table">
            <a:tbl>
              <a:tblPr/>
              <a:tblGrid>
                <a:gridCol w="435429">
                  <a:extLst>
                    <a:ext uri="{9D8B030D-6E8A-4147-A177-3AD203B41FA5}">
                      <a16:colId xmlns:a16="http://schemas.microsoft.com/office/drawing/2014/main" val="1697180357"/>
                    </a:ext>
                  </a:extLst>
                </a:gridCol>
                <a:gridCol w="1339560">
                  <a:extLst>
                    <a:ext uri="{9D8B030D-6E8A-4147-A177-3AD203B41FA5}">
                      <a16:colId xmlns:a16="http://schemas.microsoft.com/office/drawing/2014/main" val="2826364293"/>
                    </a:ext>
                  </a:extLst>
                </a:gridCol>
                <a:gridCol w="6265925">
                  <a:extLst>
                    <a:ext uri="{9D8B030D-6E8A-4147-A177-3AD203B41FA5}">
                      <a16:colId xmlns:a16="http://schemas.microsoft.com/office/drawing/2014/main" val="2320627216"/>
                    </a:ext>
                  </a:extLst>
                </a:gridCol>
              </a:tblGrid>
              <a:tr h="772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Sec#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Section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711553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1) Markings for ballot containers;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2) changes to copies of the write-in list;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3) Changes to printed copies of materials and posters for Primary Elections;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4) Provide an Accessible copy of the voting list.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957050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Procedures at polls: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1) Only one printed copy of the voter list for polling place;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2) Vote Centers provide Access to voter list.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495139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Voting procedures at polls: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1) Changes needed for voter putting name in roster;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2) Electronic Capture of voter signature;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3) voter can state or provide name.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3945967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challenging a voter: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1) Changes for roster definition;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2) Changes to allow for county wide check at vote center;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3) changes to accommodate multiple days of voting.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860692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Procedures for voting: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1) Changes for voter list definition;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2)  Allowance for electronic pollbooks to use electronic who voted list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0636645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updating roster and voter list: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1)  Changes for voter list definition;</a:t>
                      </a:r>
                      <a:b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2)  Allowance for vote centers  and epollbooks to update only electronic roster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04096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updating roster and voter list:</a:t>
                      </a:r>
                      <a:b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1) Only one printed copy of the voter list for polling place;</a:t>
                      </a:r>
                      <a:b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2) New warning notice placed </a:t>
                      </a:r>
                      <a:r>
                        <a:rPr lang="en-US" sz="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neear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epollbook.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3982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317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84" y="365126"/>
            <a:ext cx="8733064" cy="1325563"/>
          </a:xfrm>
        </p:spPr>
        <p:txBody>
          <a:bodyPr/>
          <a:lstStyle/>
          <a:p>
            <a:r>
              <a:rPr lang="en-US" dirty="0"/>
              <a:t>Part 8 – Multiple Changes per Section </a:t>
            </a:r>
            <a:br>
              <a:rPr lang="en-US" dirty="0"/>
            </a:br>
            <a:r>
              <a:rPr lang="en-US" sz="3800" dirty="0"/>
              <a:t>(…funny guy….)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5707078"/>
              </p:ext>
            </p:extLst>
          </p:nvPr>
        </p:nvGraphicFramePr>
        <p:xfrm>
          <a:off x="464457" y="1690689"/>
          <a:ext cx="8040914" cy="4763878"/>
        </p:xfrm>
        <a:graphic>
          <a:graphicData uri="http://schemas.openxmlformats.org/drawingml/2006/table">
            <a:tbl>
              <a:tblPr/>
              <a:tblGrid>
                <a:gridCol w="435429">
                  <a:extLst>
                    <a:ext uri="{9D8B030D-6E8A-4147-A177-3AD203B41FA5}">
                      <a16:colId xmlns:a16="http://schemas.microsoft.com/office/drawing/2014/main" val="1697180357"/>
                    </a:ext>
                  </a:extLst>
                </a:gridCol>
                <a:gridCol w="1339560">
                  <a:extLst>
                    <a:ext uri="{9D8B030D-6E8A-4147-A177-3AD203B41FA5}">
                      <a16:colId xmlns:a16="http://schemas.microsoft.com/office/drawing/2014/main" val="2826364293"/>
                    </a:ext>
                  </a:extLst>
                </a:gridCol>
                <a:gridCol w="6265925">
                  <a:extLst>
                    <a:ext uri="{9D8B030D-6E8A-4147-A177-3AD203B41FA5}">
                      <a16:colId xmlns:a16="http://schemas.microsoft.com/office/drawing/2014/main" val="2320627216"/>
                    </a:ext>
                  </a:extLst>
                </a:gridCol>
              </a:tblGrid>
              <a:tr h="772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Sec#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Section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711553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Items furnished</a:t>
                      </a:r>
                      <a:r>
                        <a:rPr lang="en-US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polling places: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1) Markings for ballot containers;</a:t>
                      </a:r>
                      <a:b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2) changes to copies of the write-in list;</a:t>
                      </a:r>
                      <a:b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3) Changes to printed copies of materials and posters for Primary Elections;</a:t>
                      </a:r>
                      <a:b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4) Provide an Accessible copy of the voting list.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957050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Procedures at polls:</a:t>
                      </a:r>
                      <a:b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1) Only one printed copy of the voter list for polling place;</a:t>
                      </a:r>
                      <a:b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2) Vote Centers provide Access to voter list.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495139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Voting procedures at polls:</a:t>
                      </a:r>
                      <a:b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1) Changes needed for voter putting name in roster;</a:t>
                      </a:r>
                      <a:b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2) Electronic Capture of voter signature;</a:t>
                      </a:r>
                      <a:b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3) voter can state or provide name.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3945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897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84" y="365126"/>
            <a:ext cx="8733064" cy="1325563"/>
          </a:xfrm>
        </p:spPr>
        <p:txBody>
          <a:bodyPr/>
          <a:lstStyle/>
          <a:p>
            <a:r>
              <a:rPr lang="en-US" dirty="0"/>
              <a:t>Part 8 – Multiple Changes per Section </a:t>
            </a:r>
            <a:br>
              <a:rPr lang="en-US" dirty="0"/>
            </a:br>
            <a:endParaRPr lang="en-US" sz="38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8651836"/>
              </p:ext>
            </p:extLst>
          </p:nvPr>
        </p:nvGraphicFramePr>
        <p:xfrm>
          <a:off x="464457" y="1690689"/>
          <a:ext cx="8040914" cy="4459078"/>
        </p:xfrm>
        <a:graphic>
          <a:graphicData uri="http://schemas.openxmlformats.org/drawingml/2006/table">
            <a:tbl>
              <a:tblPr/>
              <a:tblGrid>
                <a:gridCol w="435429">
                  <a:extLst>
                    <a:ext uri="{9D8B030D-6E8A-4147-A177-3AD203B41FA5}">
                      <a16:colId xmlns:a16="http://schemas.microsoft.com/office/drawing/2014/main" val="1697180357"/>
                    </a:ext>
                  </a:extLst>
                </a:gridCol>
                <a:gridCol w="1339560">
                  <a:extLst>
                    <a:ext uri="{9D8B030D-6E8A-4147-A177-3AD203B41FA5}">
                      <a16:colId xmlns:a16="http://schemas.microsoft.com/office/drawing/2014/main" val="2826364293"/>
                    </a:ext>
                  </a:extLst>
                </a:gridCol>
                <a:gridCol w="6265925">
                  <a:extLst>
                    <a:ext uri="{9D8B030D-6E8A-4147-A177-3AD203B41FA5}">
                      <a16:colId xmlns:a16="http://schemas.microsoft.com/office/drawing/2014/main" val="2320627216"/>
                    </a:ext>
                  </a:extLst>
                </a:gridCol>
              </a:tblGrid>
              <a:tr h="772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Sec#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Section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711553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challenging a voter:</a:t>
                      </a:r>
                      <a:b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1) Changes for roster definition;</a:t>
                      </a:r>
                      <a:b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2) Changes to allow for county wide check at vote center;</a:t>
                      </a:r>
                      <a:b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3) changes to accommodate multiple days of voting.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957050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Procedures for voting:</a:t>
                      </a:r>
                      <a:b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1) Changes for voter list definition;</a:t>
                      </a:r>
                      <a:b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2)  Allowance for electronic pollbooks to use electronic who voted list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495139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updating roster and voter list:</a:t>
                      </a:r>
                      <a:b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1)  Changes for voter list definition;</a:t>
                      </a:r>
                      <a:b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2)  Allowance for vote centers  and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epollbooks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 update only electronic roster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3945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8195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84" y="365126"/>
            <a:ext cx="8733064" cy="1325563"/>
          </a:xfrm>
        </p:spPr>
        <p:txBody>
          <a:bodyPr/>
          <a:lstStyle/>
          <a:p>
            <a:r>
              <a:rPr lang="en-US" dirty="0"/>
              <a:t>Part 8 – Multiple Changes per Section </a:t>
            </a:r>
            <a:br>
              <a:rPr lang="en-US" dirty="0"/>
            </a:br>
            <a:endParaRPr lang="en-US" sz="38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8035360"/>
              </p:ext>
            </p:extLst>
          </p:nvPr>
        </p:nvGraphicFramePr>
        <p:xfrm>
          <a:off x="464457" y="1690689"/>
          <a:ext cx="8040914" cy="1696828"/>
        </p:xfrm>
        <a:graphic>
          <a:graphicData uri="http://schemas.openxmlformats.org/drawingml/2006/table">
            <a:tbl>
              <a:tblPr/>
              <a:tblGrid>
                <a:gridCol w="435429">
                  <a:extLst>
                    <a:ext uri="{9D8B030D-6E8A-4147-A177-3AD203B41FA5}">
                      <a16:colId xmlns:a16="http://schemas.microsoft.com/office/drawing/2014/main" val="1697180357"/>
                    </a:ext>
                  </a:extLst>
                </a:gridCol>
                <a:gridCol w="1339560">
                  <a:extLst>
                    <a:ext uri="{9D8B030D-6E8A-4147-A177-3AD203B41FA5}">
                      <a16:colId xmlns:a16="http://schemas.microsoft.com/office/drawing/2014/main" val="2826364293"/>
                    </a:ext>
                  </a:extLst>
                </a:gridCol>
                <a:gridCol w="6265925">
                  <a:extLst>
                    <a:ext uri="{9D8B030D-6E8A-4147-A177-3AD203B41FA5}">
                      <a16:colId xmlns:a16="http://schemas.microsoft.com/office/drawing/2014/main" val="2320627216"/>
                    </a:ext>
                  </a:extLst>
                </a:gridCol>
              </a:tblGrid>
              <a:tr h="772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Sec#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Section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711553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updating roster and voter list:</a:t>
                      </a:r>
                      <a:b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1) Only one printed copy of the voter list for polling place;</a:t>
                      </a:r>
                      <a:b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2) New warning notice placed near epollbook.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957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6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86 Sections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2425" y="1690688"/>
            <a:ext cx="8439149" cy="479719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22 – Updates to Voter List / Roster usage</a:t>
            </a:r>
          </a:p>
          <a:p>
            <a:r>
              <a:rPr lang="en-US" dirty="0"/>
              <a:t>17 – additions to accommodate vote centers</a:t>
            </a:r>
          </a:p>
          <a:p>
            <a:r>
              <a:rPr lang="en-US" dirty="0"/>
              <a:t>13 – exempts vote centers out of certain requirements </a:t>
            </a:r>
          </a:p>
          <a:p>
            <a:pPr lvl="1"/>
            <a:r>
              <a:rPr lang="en-US" dirty="0"/>
              <a:t>(yay vote centers)</a:t>
            </a:r>
          </a:p>
          <a:p>
            <a:r>
              <a:rPr lang="en-US" dirty="0"/>
              <a:t>9 – General Cleanup </a:t>
            </a:r>
          </a:p>
          <a:p>
            <a:r>
              <a:rPr lang="en-US" dirty="0"/>
              <a:t>7 – Multiple requirements/changes</a:t>
            </a:r>
          </a:p>
          <a:p>
            <a:r>
              <a:rPr lang="en-US" dirty="0"/>
              <a:t>6 – Definition Changes</a:t>
            </a:r>
          </a:p>
          <a:p>
            <a:r>
              <a:rPr lang="en-US" dirty="0"/>
              <a:t>6 – Updates to accommodate multiple days of voting</a:t>
            </a:r>
          </a:p>
          <a:p>
            <a:pPr lvl="1"/>
            <a:r>
              <a:rPr lang="en-US" dirty="0"/>
              <a:t>(sounds like vote centers)</a:t>
            </a:r>
          </a:p>
          <a:p>
            <a:r>
              <a:rPr lang="en-US" dirty="0"/>
              <a:t>5 – Kitchen Sink/Other Stuff that no one knew where to put</a:t>
            </a:r>
          </a:p>
          <a:p>
            <a:r>
              <a:rPr lang="en-US" dirty="0"/>
              <a:t>2 – The John G. Clause (where it really started)</a:t>
            </a:r>
          </a:p>
        </p:txBody>
      </p:sp>
    </p:spTree>
    <p:extLst>
      <p:ext uri="{BB962C8B-B14F-4D97-AF65-F5344CB8AC3E}">
        <p14:creationId xmlns:p14="http://schemas.microsoft.com/office/powerpoint/2010/main" val="1333560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it all began </a:t>
            </a:r>
            <a:br>
              <a:rPr lang="en-US" dirty="0"/>
            </a:br>
            <a:r>
              <a:rPr lang="en-US" dirty="0"/>
              <a:t>(the John G. Clause)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Sections 22 and 22.5</a:t>
            </a:r>
          </a:p>
          <a:p>
            <a:pPr lvl="1"/>
            <a:r>
              <a:rPr lang="en-US" dirty="0"/>
              <a:t>Code Section 3015, 3016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Allows VBM Voter to receive regular ballot without surrendering a vote by mail ballot.</a:t>
            </a:r>
          </a:p>
          <a:p>
            <a:pPr lvl="2"/>
            <a:r>
              <a:rPr lang="en-US" dirty="0"/>
              <a:t>Requires epollbook, vote center, or other method for counties to cancel VBM ballot in EMS and process in near-real time.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334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1 - Changes to Definitions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829994"/>
              </p:ext>
            </p:extLst>
          </p:nvPr>
        </p:nvGraphicFramePr>
        <p:xfrm>
          <a:off x="290285" y="1917700"/>
          <a:ext cx="8098973" cy="4143224"/>
        </p:xfrm>
        <a:graphic>
          <a:graphicData uri="http://schemas.openxmlformats.org/drawingml/2006/table">
            <a:tbl>
              <a:tblPr/>
              <a:tblGrid>
                <a:gridCol w="288954">
                  <a:extLst>
                    <a:ext uri="{9D8B030D-6E8A-4147-A177-3AD203B41FA5}">
                      <a16:colId xmlns:a16="http://schemas.microsoft.com/office/drawing/2014/main" val="1697180357"/>
                    </a:ext>
                  </a:extLst>
                </a:gridCol>
                <a:gridCol w="726513">
                  <a:extLst>
                    <a:ext uri="{9D8B030D-6E8A-4147-A177-3AD203B41FA5}">
                      <a16:colId xmlns:a16="http://schemas.microsoft.com/office/drawing/2014/main" val="2826364293"/>
                    </a:ext>
                  </a:extLst>
                </a:gridCol>
                <a:gridCol w="2830819">
                  <a:extLst>
                    <a:ext uri="{9D8B030D-6E8A-4147-A177-3AD203B41FA5}">
                      <a16:colId xmlns:a16="http://schemas.microsoft.com/office/drawing/2014/main" val="1149458482"/>
                    </a:ext>
                  </a:extLst>
                </a:gridCol>
                <a:gridCol w="4252687">
                  <a:extLst>
                    <a:ext uri="{9D8B030D-6E8A-4147-A177-3AD203B41FA5}">
                      <a16:colId xmlns:a16="http://schemas.microsoft.com/office/drawing/2014/main" val="2320627216"/>
                    </a:ext>
                  </a:extLst>
                </a:gridCol>
              </a:tblGrid>
              <a:tr h="37839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Sec#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Section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711553"/>
                  </a:ext>
                </a:extLst>
              </a:tr>
              <a:tr h="378392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Definition of INSPECTOR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Supervisor of Polling places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957050"/>
                  </a:ext>
                </a:extLst>
              </a:tr>
              <a:tr h="378392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338.5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Definition of POLLING PLACE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Includes Vote Centers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495139"/>
                  </a:ext>
                </a:extLst>
              </a:tr>
              <a:tr h="378392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338.6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Definition of PRECINCT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Defines how precincts are grouped for vote centers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3945967"/>
                  </a:ext>
                </a:extLst>
              </a:tr>
              <a:tr h="378392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349.5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Definition of ROSTER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Roster is the list of voters that becomes official once signed by voter or marked by election official.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860692"/>
                  </a:ext>
                </a:extLst>
              </a:tr>
              <a:tr h="378392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357.5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Definition of VOTE CENTER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Clarifies a location for conducting vote center elections.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0636645"/>
                  </a:ext>
                </a:extLst>
              </a:tr>
              <a:tr h="378392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359.2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Definition of VOTER LIST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Voter List is the registered list of voters - it's updated with information once voters have voted.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04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357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2 – Applying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Changes for New Terms – Roster and Voter List</a:t>
            </a:r>
          </a:p>
          <a:p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321512"/>
              </p:ext>
            </p:extLst>
          </p:nvPr>
        </p:nvGraphicFramePr>
        <p:xfrm>
          <a:off x="628650" y="2609640"/>
          <a:ext cx="7731578" cy="3320376"/>
        </p:xfrm>
        <a:graphic>
          <a:graphicData uri="http://schemas.openxmlformats.org/drawingml/2006/table">
            <a:tbl>
              <a:tblPr/>
              <a:tblGrid>
                <a:gridCol w="557604">
                  <a:extLst>
                    <a:ext uri="{9D8B030D-6E8A-4147-A177-3AD203B41FA5}">
                      <a16:colId xmlns:a16="http://schemas.microsoft.com/office/drawing/2014/main" val="1697180357"/>
                    </a:ext>
                  </a:extLst>
                </a:gridCol>
                <a:gridCol w="2137517">
                  <a:extLst>
                    <a:ext uri="{9D8B030D-6E8A-4147-A177-3AD203B41FA5}">
                      <a16:colId xmlns:a16="http://schemas.microsoft.com/office/drawing/2014/main" val="2826364293"/>
                    </a:ext>
                  </a:extLst>
                </a:gridCol>
                <a:gridCol w="562429">
                  <a:extLst>
                    <a:ext uri="{9D8B030D-6E8A-4147-A177-3AD203B41FA5}">
                      <a16:colId xmlns:a16="http://schemas.microsoft.com/office/drawing/2014/main" val="1149458482"/>
                    </a:ext>
                  </a:extLst>
                </a:gridCol>
                <a:gridCol w="2050143">
                  <a:extLst>
                    <a:ext uri="{9D8B030D-6E8A-4147-A177-3AD203B41FA5}">
                      <a16:colId xmlns:a16="http://schemas.microsoft.com/office/drawing/2014/main" val="2320627216"/>
                    </a:ext>
                  </a:extLst>
                </a:gridCol>
                <a:gridCol w="531132">
                  <a:extLst>
                    <a:ext uri="{9D8B030D-6E8A-4147-A177-3AD203B41FA5}">
                      <a16:colId xmlns:a16="http://schemas.microsoft.com/office/drawing/2014/main" val="1830184441"/>
                    </a:ext>
                  </a:extLst>
                </a:gridCol>
                <a:gridCol w="1892753">
                  <a:extLst>
                    <a:ext uri="{9D8B030D-6E8A-4147-A177-3AD203B41FA5}">
                      <a16:colId xmlns:a16="http://schemas.microsoft.com/office/drawing/2014/main" val="14143568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Sec#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Section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Sec#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Section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Sec#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Section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711553"/>
                  </a:ext>
                </a:extLst>
              </a:tr>
              <a:tr h="378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2154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19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2226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14430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957050"/>
                  </a:ext>
                </a:extLst>
              </a:tr>
              <a:tr h="378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2155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10545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15111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495139"/>
                  </a:ext>
                </a:extLst>
              </a:tr>
              <a:tr h="378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5 title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14107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15278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3945967"/>
                  </a:ext>
                </a:extLst>
              </a:tr>
              <a:tr h="378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2183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14108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17001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860692"/>
                  </a:ext>
                </a:extLst>
              </a:tr>
              <a:tr h="378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2184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14217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17300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0636645"/>
                  </a:ext>
                </a:extLst>
              </a:tr>
              <a:tr h="378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2185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14243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18380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04096"/>
                  </a:ext>
                </a:extLst>
              </a:tr>
              <a:tr h="378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2191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14246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3619990"/>
                  </a:ext>
                </a:extLst>
              </a:tr>
              <a:tr h="3783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2221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64</a:t>
                      </a:r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14310</a:t>
                      </a: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 marL="18920" marR="18920" marT="1892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920" marR="18920" marT="189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2132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293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84" y="365126"/>
            <a:ext cx="8733064" cy="1325563"/>
          </a:xfrm>
        </p:spPr>
        <p:txBody>
          <a:bodyPr/>
          <a:lstStyle/>
          <a:p>
            <a:r>
              <a:rPr lang="en-US" dirty="0"/>
              <a:t>Part 3 – Add Sections for Vote Centers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9797105"/>
              </p:ext>
            </p:extLst>
          </p:nvPr>
        </p:nvGraphicFramePr>
        <p:xfrm>
          <a:off x="464457" y="1690689"/>
          <a:ext cx="7808686" cy="4212833"/>
        </p:xfrm>
        <a:graphic>
          <a:graphicData uri="http://schemas.openxmlformats.org/drawingml/2006/table">
            <a:tbl>
              <a:tblPr/>
              <a:tblGrid>
                <a:gridCol w="428300">
                  <a:extLst>
                    <a:ext uri="{9D8B030D-6E8A-4147-A177-3AD203B41FA5}">
                      <a16:colId xmlns:a16="http://schemas.microsoft.com/office/drawing/2014/main" val="1697180357"/>
                    </a:ext>
                  </a:extLst>
                </a:gridCol>
                <a:gridCol w="1076869">
                  <a:extLst>
                    <a:ext uri="{9D8B030D-6E8A-4147-A177-3AD203B41FA5}">
                      <a16:colId xmlns:a16="http://schemas.microsoft.com/office/drawing/2014/main" val="2826364293"/>
                    </a:ext>
                  </a:extLst>
                </a:gridCol>
                <a:gridCol w="6303517">
                  <a:extLst>
                    <a:ext uri="{9D8B030D-6E8A-4147-A177-3AD203B41FA5}">
                      <a16:colId xmlns:a16="http://schemas.microsoft.com/office/drawing/2014/main" val="2320627216"/>
                    </a:ext>
                  </a:extLst>
                </a:gridCol>
              </a:tblGrid>
              <a:tr h="772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Sec#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Section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711553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319.5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Electioneering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957050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336.5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 Percent Audit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495139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Precinct Board members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3945967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12283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School buildings as polling places.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860692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13303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Sending county voter information guides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0636645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14102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Specifies Quantity of Ballots at vote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centers (Sufficient quantity)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3694710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14103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Specifies method of delivery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of ballots or ballot stock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978933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14212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of polls being open.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04096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14244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challenges – expand to countywide vs. precinct.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9991888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14300</a:t>
                      </a: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Specifies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quantity of ballots to be sufficient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865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4996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8357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84" y="365126"/>
            <a:ext cx="8733064" cy="1325563"/>
          </a:xfrm>
        </p:spPr>
        <p:txBody>
          <a:bodyPr/>
          <a:lstStyle/>
          <a:p>
            <a:r>
              <a:rPr lang="en-US" dirty="0"/>
              <a:t>Part 3 – Add Sections for Vote Centers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6988673"/>
              </p:ext>
            </p:extLst>
          </p:nvPr>
        </p:nvGraphicFramePr>
        <p:xfrm>
          <a:off x="464457" y="1690689"/>
          <a:ext cx="7736114" cy="3180854"/>
        </p:xfrm>
        <a:graphic>
          <a:graphicData uri="http://schemas.openxmlformats.org/drawingml/2006/table">
            <a:tbl>
              <a:tblPr/>
              <a:tblGrid>
                <a:gridCol w="409608">
                  <a:extLst>
                    <a:ext uri="{9D8B030D-6E8A-4147-A177-3AD203B41FA5}">
                      <a16:colId xmlns:a16="http://schemas.microsoft.com/office/drawing/2014/main" val="1697180357"/>
                    </a:ext>
                  </a:extLst>
                </a:gridCol>
                <a:gridCol w="1298098">
                  <a:extLst>
                    <a:ext uri="{9D8B030D-6E8A-4147-A177-3AD203B41FA5}">
                      <a16:colId xmlns:a16="http://schemas.microsoft.com/office/drawing/2014/main" val="2826364293"/>
                    </a:ext>
                  </a:extLst>
                </a:gridCol>
                <a:gridCol w="6028408">
                  <a:extLst>
                    <a:ext uri="{9D8B030D-6E8A-4147-A177-3AD203B41FA5}">
                      <a16:colId xmlns:a16="http://schemas.microsoft.com/office/drawing/2014/main" val="2320627216"/>
                    </a:ext>
                  </a:extLst>
                </a:gridCol>
              </a:tblGrid>
              <a:tr h="772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Sec#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Section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711553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Certificate of ballots cast @ vote Center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957050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requirements for transporting ballots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495139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votes counted on a voting machine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3945967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15250.5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Prevent voting after polls closed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860692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Allowance for results to be centralized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0636645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Removes arranging ballots by precincts for storage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04096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Removes arranging ballots by precincts for storage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9991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672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84" y="365126"/>
            <a:ext cx="8733064" cy="1325563"/>
          </a:xfrm>
        </p:spPr>
        <p:txBody>
          <a:bodyPr/>
          <a:lstStyle/>
          <a:p>
            <a:r>
              <a:rPr lang="en-US" dirty="0"/>
              <a:t>Part 4 – Exemptions for Vote Centers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9639494"/>
              </p:ext>
            </p:extLst>
          </p:nvPr>
        </p:nvGraphicFramePr>
        <p:xfrm>
          <a:off x="464457" y="1690689"/>
          <a:ext cx="8040914" cy="3180854"/>
        </p:xfrm>
        <a:graphic>
          <a:graphicData uri="http://schemas.openxmlformats.org/drawingml/2006/table">
            <a:tbl>
              <a:tblPr/>
              <a:tblGrid>
                <a:gridCol w="425746">
                  <a:extLst>
                    <a:ext uri="{9D8B030D-6E8A-4147-A177-3AD203B41FA5}">
                      <a16:colId xmlns:a16="http://schemas.microsoft.com/office/drawing/2014/main" val="1697180357"/>
                    </a:ext>
                  </a:extLst>
                </a:gridCol>
                <a:gridCol w="1349243">
                  <a:extLst>
                    <a:ext uri="{9D8B030D-6E8A-4147-A177-3AD203B41FA5}">
                      <a16:colId xmlns:a16="http://schemas.microsoft.com/office/drawing/2014/main" val="2826364293"/>
                    </a:ext>
                  </a:extLst>
                </a:gridCol>
                <a:gridCol w="6265925">
                  <a:extLst>
                    <a:ext uri="{9D8B030D-6E8A-4147-A177-3AD203B41FA5}">
                      <a16:colId xmlns:a16="http://schemas.microsoft.com/office/drawing/2014/main" val="2320627216"/>
                    </a:ext>
                  </a:extLst>
                </a:gridCol>
              </a:tblGrid>
              <a:tr h="772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Sec#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Section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711553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12105.5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Posting name of precinct board members.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957050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Publish list of polling places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495139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contract rate for publishing poll places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3945967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Posting Party of precinct board members.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860692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Dividing voters into two precinct boards.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0636645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Relocating a polling place.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04096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Assign Precincts to Polling places.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9991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662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884" y="365126"/>
            <a:ext cx="8733064" cy="1325563"/>
          </a:xfrm>
        </p:spPr>
        <p:txBody>
          <a:bodyPr/>
          <a:lstStyle/>
          <a:p>
            <a:r>
              <a:rPr lang="en-US" dirty="0"/>
              <a:t>Part 4 – Exemptions for Vote Centers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116301"/>
              </p:ext>
            </p:extLst>
          </p:nvPr>
        </p:nvGraphicFramePr>
        <p:xfrm>
          <a:off x="464457" y="1690689"/>
          <a:ext cx="8040914" cy="3051033"/>
        </p:xfrm>
        <a:graphic>
          <a:graphicData uri="http://schemas.openxmlformats.org/drawingml/2006/table">
            <a:tbl>
              <a:tblPr/>
              <a:tblGrid>
                <a:gridCol w="425746">
                  <a:extLst>
                    <a:ext uri="{9D8B030D-6E8A-4147-A177-3AD203B41FA5}">
                      <a16:colId xmlns:a16="http://schemas.microsoft.com/office/drawing/2014/main" val="1697180357"/>
                    </a:ext>
                  </a:extLst>
                </a:gridCol>
                <a:gridCol w="1349243">
                  <a:extLst>
                    <a:ext uri="{9D8B030D-6E8A-4147-A177-3AD203B41FA5}">
                      <a16:colId xmlns:a16="http://schemas.microsoft.com/office/drawing/2014/main" val="2826364293"/>
                    </a:ext>
                  </a:extLst>
                </a:gridCol>
                <a:gridCol w="6265925">
                  <a:extLst>
                    <a:ext uri="{9D8B030D-6E8A-4147-A177-3AD203B41FA5}">
                      <a16:colId xmlns:a16="http://schemas.microsoft.com/office/drawing/2014/main" val="2320627216"/>
                    </a:ext>
                  </a:extLst>
                </a:gridCol>
              </a:tblGrid>
              <a:tr h="77290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Sec#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Code Section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18920" marR="18920" marT="172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711553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Appointing voters to fill role of precinct board members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957050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 of precinct board members to central committee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495139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Governor ordering new election for a precinct due to loss or destruction of precinct ballots.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3945967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What to do at poll closing with ballot containers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860692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What to do at poll closing with unused ballots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0636645"/>
                  </a:ext>
                </a:extLst>
              </a:tr>
              <a:tr h="3439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Certificate of performance at poll place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04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0739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11633</TotalTime>
  <Words>1072</Words>
  <Application>Microsoft Office PowerPoint</Application>
  <PresentationFormat>On-screen Show (4:3)</PresentationFormat>
  <Paragraphs>363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SB @*^ Explained</vt:lpstr>
      <vt:lpstr>86 Sections</vt:lpstr>
      <vt:lpstr>Where it all began  (the John G. Clause)</vt:lpstr>
      <vt:lpstr>Part 1 - Changes to Definitions</vt:lpstr>
      <vt:lpstr>Part 2 – Applying Definitions</vt:lpstr>
      <vt:lpstr>Part 3 – Add Sections for Vote Centers</vt:lpstr>
      <vt:lpstr>Part 3 – Add Sections for Vote Centers</vt:lpstr>
      <vt:lpstr>Part 4 – Exemptions for Vote Centers</vt:lpstr>
      <vt:lpstr>Part 4 – Exemptions for Vote Centers</vt:lpstr>
      <vt:lpstr>Part 5 – Multiple Days of Voting  (again, for vote centers)</vt:lpstr>
      <vt:lpstr>Part 5 – Multiple Days of Voting  (again, for vote centers)</vt:lpstr>
      <vt:lpstr>Part 6 – Cleanup Language  (minor changes)</vt:lpstr>
      <vt:lpstr>Part 7 – Kitchen Sink/Other Stuff  (probably not vote center related)</vt:lpstr>
      <vt:lpstr>Part 8 – Multiple Changes per Section  (read these carefully)</vt:lpstr>
      <vt:lpstr>Part 8 – Multiple Changes per Section  (…funny guy….)</vt:lpstr>
      <vt:lpstr>Part 8 – Multiple Changes per Section  </vt:lpstr>
      <vt:lpstr>Part 8 – Multiple Changes per Section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 @*^ Explained</dc:title>
  <dc:creator>Gardner, John H.</dc:creator>
  <cp:lastModifiedBy>Gardner, John H.</cp:lastModifiedBy>
  <cp:revision>10</cp:revision>
  <cp:lastPrinted>2017-12-10T20:21:12Z</cp:lastPrinted>
  <dcterms:created xsi:type="dcterms:W3CDTF">2017-12-06T23:55:56Z</dcterms:created>
  <dcterms:modified xsi:type="dcterms:W3CDTF">2017-12-18T20:59:18Z</dcterms:modified>
</cp:coreProperties>
</file>